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04" r:id="rId2"/>
    <p:sldId id="1198" r:id="rId3"/>
    <p:sldId id="1245" r:id="rId4"/>
    <p:sldId id="1246" r:id="rId5"/>
    <p:sldId id="1247" r:id="rId6"/>
    <p:sldId id="1248" r:id="rId7"/>
    <p:sldId id="1249" r:id="rId8"/>
    <p:sldId id="1240" r:id="rId9"/>
    <p:sldId id="1251" r:id="rId10"/>
    <p:sldId id="1252" r:id="rId11"/>
    <p:sldId id="1253" r:id="rId12"/>
    <p:sldId id="1071" r:id="rId1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6" userDrawn="1">
          <p15:clr>
            <a:srgbClr val="A4A3A4"/>
          </p15:clr>
        </p15:guide>
        <p15:guide id="2" orient="horz" pos="315" userDrawn="1">
          <p15:clr>
            <a:srgbClr val="A4A3A4"/>
          </p15:clr>
        </p15:guide>
        <p15:guide id="3" orient="horz" pos="3359" userDrawn="1">
          <p15:clr>
            <a:srgbClr val="A4A3A4"/>
          </p15:clr>
        </p15:guide>
        <p15:guide id="4" orient="horz" pos="1912" userDrawn="1">
          <p15:clr>
            <a:srgbClr val="A4A3A4"/>
          </p15:clr>
        </p15:guide>
        <p15:guide id="5" orient="horz" pos="636" userDrawn="1">
          <p15:clr>
            <a:srgbClr val="A4A3A4"/>
          </p15:clr>
        </p15:guide>
        <p15:guide id="6" orient="horz" pos="3267" userDrawn="1">
          <p15:clr>
            <a:srgbClr val="A4A3A4"/>
          </p15:clr>
        </p15:guide>
        <p15:guide id="7" orient="horz" pos="3497" userDrawn="1">
          <p15:clr>
            <a:srgbClr val="A4A3A4"/>
          </p15:clr>
        </p15:guide>
        <p15:guide id="8" pos="2984" userDrawn="1">
          <p15:clr>
            <a:srgbClr val="A4A3A4"/>
          </p15:clr>
        </p15:guide>
        <p15:guide id="9" pos="3072" userDrawn="1">
          <p15:clr>
            <a:srgbClr val="A4A3A4"/>
          </p15:clr>
        </p15:guide>
        <p15:guide id="10" pos="1771" userDrawn="1">
          <p15:clr>
            <a:srgbClr val="A4A3A4"/>
          </p15:clr>
        </p15:guide>
        <p15:guide id="11" pos="5453" userDrawn="1">
          <p15:clr>
            <a:srgbClr val="A4A3A4"/>
          </p15:clr>
        </p15:guide>
        <p15:guide id="12" pos="1855" userDrawn="1">
          <p15:clr>
            <a:srgbClr val="A4A3A4"/>
          </p15:clr>
        </p15:guide>
        <p15:guide id="13" pos="3608" userDrawn="1">
          <p15:clr>
            <a:srgbClr val="A4A3A4"/>
          </p15:clr>
        </p15:guide>
        <p15:guide id="14" pos="3695" userDrawn="1">
          <p15:clr>
            <a:srgbClr val="A4A3A4"/>
          </p15:clr>
        </p15:guide>
        <p15:guide id="15" pos="4215" userDrawn="1">
          <p15:clr>
            <a:srgbClr val="A4A3A4"/>
          </p15:clr>
        </p15:guide>
        <p15:guide id="16" pos="4313" userDrawn="1">
          <p15:clr>
            <a:srgbClr val="A4A3A4"/>
          </p15:clr>
        </p15:guide>
        <p15:guide id="17" pos="4815" userDrawn="1">
          <p15:clr>
            <a:srgbClr val="A4A3A4"/>
          </p15:clr>
        </p15:guide>
        <p15:guide id="18" pos="4914" userDrawn="1">
          <p15:clr>
            <a:srgbClr val="A4A3A4"/>
          </p15:clr>
        </p15:guide>
        <p15:guide id="19" pos="602" userDrawn="1">
          <p15:clr>
            <a:srgbClr val="A4A3A4"/>
          </p15:clr>
        </p15:guide>
        <p15:guide id="20" pos="2466" userDrawn="1">
          <p15:clr>
            <a:srgbClr val="A4A3A4"/>
          </p15:clr>
        </p15:guide>
        <p15:guide id="21" pos="2378" userDrawn="1">
          <p15:clr>
            <a:srgbClr val="A4A3A4"/>
          </p15:clr>
        </p15:guide>
        <p15:guide id="22" pos="69" userDrawn="1">
          <p15:clr>
            <a:srgbClr val="A4A3A4"/>
          </p15:clr>
        </p15:guide>
        <p15:guide id="23" pos="1159" userDrawn="1">
          <p15:clr>
            <a:srgbClr val="A4A3A4"/>
          </p15:clr>
        </p15:guide>
        <p15:guide id="24" pos="12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an Klawitter" initials="C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DD3"/>
    <a:srgbClr val="EDE8DD"/>
    <a:srgbClr val="C2B7A1"/>
    <a:srgbClr val="918873"/>
    <a:srgbClr val="3C3623"/>
    <a:srgbClr val="D0A760"/>
    <a:srgbClr val="434A44"/>
    <a:srgbClr val="36052E"/>
    <a:srgbClr val="296549"/>
    <a:srgbClr val="005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11"/>
    <p:restoredTop sz="86259"/>
  </p:normalViewPr>
  <p:slideViewPr>
    <p:cSldViewPr snapToGrid="0" snapToObjects="1" showGuides="1">
      <p:cViewPr varScale="1">
        <p:scale>
          <a:sx n="132" d="100"/>
          <a:sy n="132" d="100"/>
        </p:scale>
        <p:origin x="648" y="160"/>
      </p:cViewPr>
      <p:guideLst>
        <p:guide orient="horz" pos="1986"/>
        <p:guide orient="horz" pos="315"/>
        <p:guide orient="horz" pos="3359"/>
        <p:guide orient="horz" pos="1912"/>
        <p:guide orient="horz" pos="636"/>
        <p:guide orient="horz" pos="3267"/>
        <p:guide orient="horz" pos="3497"/>
        <p:guide pos="2984"/>
        <p:guide pos="3072"/>
        <p:guide pos="1771"/>
        <p:guide pos="5453"/>
        <p:guide pos="1855"/>
        <p:guide pos="3608"/>
        <p:guide pos="3695"/>
        <p:guide pos="4215"/>
        <p:guide pos="4313"/>
        <p:guide pos="4815"/>
        <p:guide pos="4914"/>
        <p:guide pos="602"/>
        <p:guide pos="2466"/>
        <p:guide pos="2378"/>
        <p:guide pos="69"/>
        <p:guide pos="1159"/>
        <p:guide pos="12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7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4B9E-706D-9244-A1DC-4FB421A588C6}" type="datetimeFigureOut">
              <a:rPr lang="en-US" smtClean="0"/>
              <a:t>6/3/24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75D2-35A5-0946-AF7D-00D5D28A09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C6610-5836-4B43-8846-CBEDBE42B4FC}" type="datetimeFigureOut">
              <a:rPr lang="en-US" smtClean="0"/>
              <a:t>6/3/24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2AB22-521B-D346-B43B-D3C730C6EC9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1603375" y="3998913"/>
            <a:ext cx="6059488" cy="22860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Stanford - Site Visit 10/21-22/2019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996469"/>
            <a:ext cx="8229600" cy="5132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ubtitle 2"/>
          <p:cNvSpPr txBox="1"/>
          <p:nvPr userDrawn="1"/>
        </p:nvSpPr>
        <p:spPr>
          <a:xfrm>
            <a:off x="176691" y="5305380"/>
            <a:ext cx="2827766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462" y="5329792"/>
            <a:ext cx="2159000" cy="304800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7397649" y="52789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北京邮电大学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 userDrawn="1"/>
        </p:nvSpPr>
        <p:spPr>
          <a:xfrm>
            <a:off x="-133723" y="3919925"/>
            <a:ext cx="2827766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INSIEME - PSAAP III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idx="1"/>
          </p:nvPr>
        </p:nvSpPr>
        <p:spPr>
          <a:xfrm>
            <a:off x="948776" y="1003777"/>
            <a:ext cx="7707862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28824" y="5315511"/>
            <a:ext cx="2159000" cy="3048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7397649" y="52789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北京邮电大学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348" y="399489"/>
            <a:ext cx="7337289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5" y="1009650"/>
            <a:ext cx="7700963" cy="4176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2"/>
          <p:cNvSpPr txBox="1"/>
          <p:nvPr userDrawn="1"/>
        </p:nvSpPr>
        <p:spPr>
          <a:xfrm>
            <a:off x="60886" y="8699"/>
            <a:ext cx="457200" cy="508000"/>
          </a:xfrm>
          <a:prstGeom prst="rect">
            <a:avLst/>
          </a:prstGeom>
        </p:spPr>
        <p:txBody>
          <a:bodyPr vert="horz" wrap="none" lIns="45720" tIns="0" rIns="4572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CF4F48-20BD-984A-8A89-2152FD4EC07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3222" y="399489"/>
            <a:ext cx="7363415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5" y="1009650"/>
            <a:ext cx="3787775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009650"/>
            <a:ext cx="37798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5474" y="399489"/>
            <a:ext cx="7311164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009650"/>
            <a:ext cx="7707862" cy="20184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5" y="3157014"/>
            <a:ext cx="7707313" cy="20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7096" y="399489"/>
            <a:ext cx="7389541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5" y="1009650"/>
            <a:ext cx="3787775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009651"/>
            <a:ext cx="3779838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152775"/>
            <a:ext cx="3779838" cy="2033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54034" y="399489"/>
            <a:ext cx="7402604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5" y="1009651"/>
            <a:ext cx="3787775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5" y="3156236"/>
            <a:ext cx="3781425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009651"/>
            <a:ext cx="3779838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156236"/>
            <a:ext cx="3779838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80160" y="399489"/>
            <a:ext cx="7376478" cy="542249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8776" y="1003777"/>
            <a:ext cx="7707862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5345613"/>
            <a:ext cx="8461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723E9-58A5-4D18-81BD-E1D0CC324A1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2"/>
          <p:cNvSpPr txBox="1"/>
          <p:nvPr userDrawn="1"/>
        </p:nvSpPr>
        <p:spPr>
          <a:xfrm>
            <a:off x="292417" y="5345613"/>
            <a:ext cx="3234553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 panose="020B0604020202090204"/>
        <a:buNone/>
        <a:defRPr sz="1800" kern="1200" cap="small" spc="20" baseline="0">
          <a:solidFill>
            <a:schemeClr val="tx1"/>
          </a:solidFill>
          <a:latin typeface="+mn-lt"/>
          <a:ea typeface="+mn-ea"/>
          <a:cs typeface="+mn-cs"/>
        </a:defRPr>
      </a:lvl1pPr>
      <a:lvl2pPr marL="288925" indent="-288925" algn="l" defTabSz="457200" rtl="0" eaLnBrk="1" latinLnBrk="0" hangingPunct="1">
        <a:spcBef>
          <a:spcPct val="20000"/>
        </a:spcBef>
        <a:buClr>
          <a:schemeClr val="bg2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70230" indent="-225425" algn="l" defTabSz="457200" rtl="0" eaLnBrk="1" latinLnBrk="0" hangingPunct="1">
        <a:spcBef>
          <a:spcPct val="20000"/>
        </a:spcBef>
        <a:buClr>
          <a:schemeClr val="bg2"/>
        </a:buClr>
        <a:buSzPct val="102000"/>
        <a:buFont typeface="Source Sans Pro" pitchFamily="34" charset="0"/>
        <a:buChar char="›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7330" algn="l" defTabSz="457200" rtl="0" eaLnBrk="1" latinLnBrk="0" hangingPunct="1">
        <a:spcBef>
          <a:spcPct val="20000"/>
        </a:spcBef>
        <a:buClr>
          <a:schemeClr val="bg2"/>
        </a:buClr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59205" indent="-227330" algn="l" defTabSz="457200" rtl="0" eaLnBrk="1" latinLnBrk="0" hangingPunct="1">
        <a:spcBef>
          <a:spcPct val="20000"/>
        </a:spcBef>
        <a:buClr>
          <a:schemeClr val="bg2"/>
        </a:buClr>
        <a:buFont typeface="Source Sans Pro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GMC29rUkBeS8H7xJxN4_Gg" TargetMode="External"/><Relationship Id="rId2" Type="http://schemas.openxmlformats.org/officeDocument/2006/relationships/hyperlink" Target="https://github.com/microsoft/promptbas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mp.weixin.qq.com/s/LwNFfwiHCED9AjB2su0C-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18319" y="3154803"/>
            <a:ext cx="8229600" cy="687192"/>
          </a:xfrm>
        </p:spPr>
        <p:txBody>
          <a:bodyPr/>
          <a:lstStyle/>
          <a:p>
            <a:pPr algn="ctr"/>
            <a:r>
              <a:rPr lang="zh-CN" altLang="en-US" sz="2000" b="1" dirty="0">
                <a:latin typeface="+mn-lt"/>
              </a:rPr>
              <a:t>文本分析可视化</a:t>
            </a:r>
            <a:endParaRPr lang="zh-CN" altLang="en-US" sz="200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18319" y="832983"/>
            <a:ext cx="8229600" cy="513218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Lesson-15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9262" y="545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014" y="399489"/>
            <a:ext cx="8181624" cy="542249"/>
          </a:xfrm>
        </p:spPr>
        <p:txBody>
          <a:bodyPr>
            <a:normAutofit/>
          </a:bodyPr>
          <a:lstStyle/>
          <a:p>
            <a:r>
              <a:rPr lang="zh-CN" altLang="en-US" i="1" dirty="0">
                <a:solidFill>
                  <a:srgbClr val="D97A24"/>
                </a:solidFill>
                <a:effectLst/>
                <a:latin typeface="Helvetica" pitchFamily="2" charset="0"/>
              </a:rPr>
              <a:t>开源工具或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package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10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F1DF73D-8144-E4AB-9457-A5DA54957A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dirty="0" err="1"/>
              <a:t>echart</a:t>
            </a:r>
            <a:endParaRPr lang="en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dirty="0"/>
              <a:t>D3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dirty="0" err="1"/>
              <a:t>Networkx</a:t>
            </a:r>
            <a:endParaRPr lang="en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dirty="0"/>
              <a:t>Gephi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45612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014" y="399489"/>
            <a:ext cx="8181624" cy="542249"/>
          </a:xfrm>
        </p:spPr>
        <p:txBody>
          <a:bodyPr>
            <a:normAutofit/>
          </a:bodyPr>
          <a:lstStyle/>
          <a:p>
            <a:r>
              <a:rPr lang="zh-CN" altLang="en-US" i="1" dirty="0">
                <a:solidFill>
                  <a:srgbClr val="D97A24"/>
                </a:solidFill>
                <a:effectLst/>
                <a:latin typeface="Helvetica" pitchFamily="2" charset="0"/>
              </a:rPr>
              <a:t>大</a:t>
            </a:r>
            <a:r>
              <a:rPr lang="zh-CN" altLang="en-US" i="1">
                <a:solidFill>
                  <a:srgbClr val="D97A24"/>
                </a:solidFill>
                <a:effectLst/>
                <a:latin typeface="Helvetica" pitchFamily="2" charset="0"/>
              </a:rPr>
              <a:t>模型提升指令</a:t>
            </a:r>
            <a:r>
              <a:rPr lang="en-US" altLang="zh-CN" i="1">
                <a:solidFill>
                  <a:srgbClr val="D97A24"/>
                </a:solidFill>
                <a:latin typeface="Helvetica" pitchFamily="2" charset="0"/>
              </a:rPr>
              <a:t>t-</a:t>
            </a:r>
            <a:r>
              <a:rPr lang="en-US" altLang="zh-CN" i="1" dirty="0" err="1">
                <a:solidFill>
                  <a:srgbClr val="D97A24"/>
                </a:solidFill>
                <a:latin typeface="Helvetica" pitchFamily="2" charset="0"/>
              </a:rPr>
              <a:t>promptbase</a:t>
            </a:r>
            <a:endParaRPr lang="en-GB" altLang="zh-CN" i="1" dirty="0">
              <a:solidFill>
                <a:srgbClr val="D97A24"/>
              </a:solidFill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11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F1DF73D-8144-E4AB-9457-A5DA54957A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https://github.com/microsoft/promptbase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https://mp.weixin.qq.com/s/GMC29rUkBeS8H7xJxN4_Gg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https://mp.weixin.qq.com/s/LwNFfwiHCED9AjB2su0C-g</a:t>
            </a:r>
            <a:endParaRPr lang="en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3BC9E-1192-8B9A-7791-AE1DD3131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96" y="2115637"/>
            <a:ext cx="7053722" cy="349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8194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endParaRPr lang="en-GB" altLang="zh-CN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C1515"/>
              </a:buClr>
              <a:buSzTx/>
              <a:buNone/>
              <a:defRPr/>
            </a:pPr>
            <a:br>
              <a:rPr kumimoji="1" lang="en-GB" altLang="zh-CN" dirty="0"/>
            </a:br>
            <a:endParaRPr kumimoji="1"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/>
          </p:nvPr>
        </p:nvSpPr>
        <p:spPr>
          <a:xfrm>
            <a:off x="949325" y="2489502"/>
            <a:ext cx="7707313" cy="2018452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谢谢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0" y="5345113"/>
            <a:ext cx="846138" cy="303212"/>
          </a:xfrm>
        </p:spPr>
        <p:txBody>
          <a:bodyPr/>
          <a:lstStyle/>
          <a:p>
            <a:fld id="{E62723E9-58A5-4D18-81BD-E1D0CC324A1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</a:t>
            </a:fld>
            <a:endParaRPr 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FF4B4A3-F300-3F39-81D9-A119BE92BA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2546" y="1138798"/>
            <a:ext cx="2264561" cy="41767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154804-86AE-C162-3DCE-CAC57075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54" y="941738"/>
            <a:ext cx="4826000" cy="4572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captum.ai</a:t>
            </a:r>
            <a:r>
              <a:rPr kumimoji="1" lang="en" altLang="zh-CN" dirty="0"/>
              <a:t>/tutorials/</a:t>
            </a:r>
            <a:r>
              <a:rPr kumimoji="1" lang="en" altLang="zh-CN" dirty="0" err="1"/>
              <a:t>IMDB_TorchText_Interpret</a:t>
            </a:r>
            <a:endParaRPr kumimoji="1"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</a:t>
            </a:fld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BCF6BBB-B9FA-FACA-7DF1-EFDEC5CB8E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5675" y="1479601"/>
            <a:ext cx="7700963" cy="323681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Map of Wikipedia</a:t>
            </a:r>
            <a:r>
              <a:rPr kumimoji="1" lang="zh-CN" altLang="en" dirty="0"/>
              <a:t>（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colah.github.io</a:t>
            </a:r>
            <a:r>
              <a:rPr kumimoji="1" lang="en" altLang="zh-CN" dirty="0"/>
              <a:t>/posts/2015-01-Visualizing-Representations/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4</a:t>
            </a:fld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33814D1-9186-BF1C-9A83-26714156AAB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5675" y="941738"/>
            <a:ext cx="7413665" cy="417671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 err="1"/>
              <a:t>scattertext</a:t>
            </a:r>
            <a:r>
              <a:rPr kumimoji="1" lang="en" altLang="zh-CN" dirty="0"/>
              <a:t> </a:t>
            </a:r>
            <a:r>
              <a:rPr kumimoji="1" lang="zh-CN" altLang="en" dirty="0"/>
              <a:t>（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JasonKessler</a:t>
            </a:r>
            <a:r>
              <a:rPr kumimoji="1" lang="en" altLang="zh-CN" dirty="0"/>
              <a:t>/</a:t>
            </a:r>
            <a:r>
              <a:rPr kumimoji="1" lang="en" altLang="zh-CN" dirty="0" err="1"/>
              <a:t>scattertext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5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F6788C-2E2D-B3F3-B8FC-1195219DA0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CD4C24-789F-1EC2-7957-BAF0199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8" y="922310"/>
            <a:ext cx="7615052" cy="479269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 err="1"/>
              <a:t>plotly</a:t>
            </a:r>
            <a:r>
              <a:rPr kumimoji="1" lang="en" altLang="zh-CN" dirty="0"/>
              <a:t> </a:t>
            </a:r>
            <a:r>
              <a:rPr kumimoji="1" lang="zh-CN" altLang="en" dirty="0"/>
              <a:t>（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plotly</a:t>
            </a:r>
            <a:r>
              <a:rPr kumimoji="1" lang="en" altLang="zh-CN" dirty="0"/>
              <a:t>/dash-sample-apps/tree/main/apps/dash-</a:t>
            </a:r>
            <a:r>
              <a:rPr kumimoji="1" lang="en" altLang="zh-CN" dirty="0" err="1"/>
              <a:t>nlp</a:t>
            </a:r>
            <a:r>
              <a:rPr kumimoji="1" lang="en" altLang="zh-CN" dirty="0"/>
              <a:t> 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6</a:t>
            </a:fld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0044227-3600-E1F0-CB1C-1074454663F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7602" y="1009650"/>
            <a:ext cx="6497109" cy="417671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 err="1"/>
              <a:t>graphviz</a:t>
            </a:r>
            <a:r>
              <a:rPr kumimoji="1" lang="en" altLang="zh-CN" dirty="0"/>
              <a:t> </a:t>
            </a:r>
            <a:r>
              <a:rPr kumimoji="1" lang="zh-CN" altLang="en" dirty="0"/>
              <a:t>（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graphviz.org</a:t>
            </a:r>
            <a:r>
              <a:rPr kumimoji="1" lang="en" altLang="zh-CN" dirty="0"/>
              <a:t>/Gallery/undirected/</a:t>
            </a:r>
            <a:r>
              <a:rPr kumimoji="1" lang="en" altLang="zh-CN" dirty="0" err="1"/>
              <a:t>happiness.html</a:t>
            </a:r>
            <a:r>
              <a:rPr kumimoji="1" lang="en" altLang="zh-CN" dirty="0"/>
              <a:t> </a:t>
            </a:r>
            <a:r>
              <a:rPr kumimoji="1" lang="zh-CN" altLang="en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7</a:t>
            </a:fld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2635074-042C-17E8-03B4-6C37CB9E4A6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58273" y="1009650"/>
            <a:ext cx="4495767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0838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i="1" dirty="0" err="1">
                <a:solidFill>
                  <a:srgbClr val="D97A24"/>
                </a:solidFill>
                <a:effectLst/>
                <a:latin typeface="Helvetica" pitchFamily="2" charset="0"/>
              </a:rPr>
              <a:t>memetracker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 </a:t>
            </a:r>
            <a:r>
              <a:rPr lang="zh-CN" altLang="en-GB" i="1" dirty="0">
                <a:solidFill>
                  <a:srgbClr val="D97A24"/>
                </a:solidFill>
                <a:effectLst/>
                <a:latin typeface="Helvetica" pitchFamily="2" charset="0"/>
              </a:rPr>
              <a:t>（ 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http://</a:t>
            </a:r>
            <a:r>
              <a:rPr lang="en-GB" altLang="zh-CN" i="1" dirty="0" err="1">
                <a:solidFill>
                  <a:srgbClr val="D97A24"/>
                </a:solidFill>
                <a:effectLst/>
                <a:latin typeface="Helvetica" pitchFamily="2" charset="0"/>
              </a:rPr>
              <a:t>snap.stanford.edu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/</a:t>
            </a:r>
            <a:r>
              <a:rPr lang="en-GB" altLang="zh-CN" i="1" dirty="0" err="1">
                <a:solidFill>
                  <a:srgbClr val="D97A24"/>
                </a:solidFill>
                <a:effectLst/>
                <a:latin typeface="Helvetica" pitchFamily="2" charset="0"/>
              </a:rPr>
              <a:t>memetracker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/ </a:t>
            </a:r>
            <a:r>
              <a:rPr lang="zh-CN" altLang="en-GB" i="1" dirty="0">
                <a:solidFill>
                  <a:srgbClr val="D97A24"/>
                </a:solidFill>
                <a:effectLst/>
                <a:latin typeface="Helvetica" pitchFamily="2" charset="0"/>
              </a:rPr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8</a:t>
            </a:fld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7F1998E-853A-B727-9BA7-81A72905C3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5675" y="1281061"/>
            <a:ext cx="7700963" cy="363389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014" y="399489"/>
            <a:ext cx="8181624" cy="542249"/>
          </a:xfrm>
        </p:spPr>
        <p:txBody>
          <a:bodyPr>
            <a:normAutofit fontScale="90000"/>
          </a:bodyPr>
          <a:lstStyle/>
          <a:p>
            <a:r>
              <a:rPr lang="en-GB" altLang="zh-CN" i="1" dirty="0" err="1">
                <a:solidFill>
                  <a:srgbClr val="D97A24"/>
                </a:solidFill>
                <a:effectLst/>
                <a:latin typeface="Helvetica" pitchFamily="2" charset="0"/>
              </a:rPr>
              <a:t>Echarts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-</a:t>
            </a:r>
            <a:r>
              <a:rPr lang="zh-CN" altLang="en-US" i="1" dirty="0">
                <a:solidFill>
                  <a:srgbClr val="D97A24"/>
                </a:solidFill>
                <a:effectLst/>
                <a:latin typeface="Helvetica" pitchFamily="2" charset="0"/>
              </a:rPr>
              <a:t>关系图 （ 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https://</a:t>
            </a:r>
            <a:r>
              <a:rPr lang="en-GB" altLang="zh-CN" i="1" dirty="0" err="1">
                <a:solidFill>
                  <a:srgbClr val="D97A24"/>
                </a:solidFill>
                <a:effectLst/>
                <a:latin typeface="Helvetica" pitchFamily="2" charset="0"/>
              </a:rPr>
              <a:t>echarts.apache.org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/examples/</a:t>
            </a:r>
            <a:r>
              <a:rPr lang="en-GB" altLang="zh-CN" i="1" dirty="0" err="1">
                <a:solidFill>
                  <a:srgbClr val="D97A24"/>
                </a:solidFill>
                <a:effectLst/>
                <a:latin typeface="Helvetica" pitchFamily="2" charset="0"/>
              </a:rPr>
              <a:t>zh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/</a:t>
            </a:r>
            <a:r>
              <a:rPr lang="en-GB" altLang="zh-CN" i="1" dirty="0" err="1">
                <a:solidFill>
                  <a:srgbClr val="D97A24"/>
                </a:solidFill>
                <a:effectLst/>
                <a:latin typeface="Helvetica" pitchFamily="2" charset="0"/>
              </a:rPr>
              <a:t>editor.html?c</a:t>
            </a:r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=graph </a:t>
            </a:r>
            <a:r>
              <a:rPr lang="zh-CN" altLang="en-GB" i="1" dirty="0">
                <a:solidFill>
                  <a:srgbClr val="D97A24"/>
                </a:solidFill>
                <a:effectLst/>
                <a:latin typeface="Helvetica" pitchFamily="2" charset="0"/>
              </a:rPr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9</a:t>
            </a:fld>
            <a:endParaRPr 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3DBDB5C-9774-76B6-B2D0-724877F5B4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39035" y="1187787"/>
            <a:ext cx="8453581" cy="41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1094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Side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189</Words>
  <Application>Microsoft Macintosh PowerPoint</Application>
  <PresentationFormat>全屏显示(16:10)</PresentationFormat>
  <Paragraphs>34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SimHei</vt:lpstr>
      <vt:lpstr>Arial</vt:lpstr>
      <vt:lpstr>Calibri</vt:lpstr>
      <vt:lpstr>Helvetica</vt:lpstr>
      <vt:lpstr>Source Sans Pro</vt:lpstr>
      <vt:lpstr>Source Sans Pro Semibold</vt:lpstr>
      <vt:lpstr>Wingdings</vt:lpstr>
      <vt:lpstr>SU_Template_SideBar</vt:lpstr>
      <vt:lpstr>文本分析可视化</vt:lpstr>
      <vt:lpstr>Attention is all you need</vt:lpstr>
      <vt:lpstr>https://captum.ai/tutorials/IMDB_TorchText_Interpret</vt:lpstr>
      <vt:lpstr>Map of Wikipedia（https://colah.github.io/posts/2015-01-Visualizing-Representations/）</vt:lpstr>
      <vt:lpstr>scattertext （https://github.com/JasonKessler/scattertext）</vt:lpstr>
      <vt:lpstr>plotly （ https://github.com/plotly/dash-sample-apps/tree/main/apps/dash-nlp ）</vt:lpstr>
      <vt:lpstr>graphviz （ https://graphviz.org/Gallery/undirected/happiness.html ）</vt:lpstr>
      <vt:lpstr>memetracker （ http://snap.stanford.edu/memetracker/ ）</vt:lpstr>
      <vt:lpstr>Echarts-关系图 （ https://echarts.apache.org/examples/zh/editor.html?c=graph ）</vt:lpstr>
      <vt:lpstr>开源工具或package</vt:lpstr>
      <vt:lpstr>大模型提升指令t-promptbase</vt:lpstr>
      <vt:lpstr>PowerPoint 演示文稿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Beeman</dc:creator>
  <dc:description>2012 PowerPoint template redesign</dc:description>
  <cp:lastModifiedBy>ray zhang</cp:lastModifiedBy>
  <cp:revision>682</cp:revision>
  <dcterms:created xsi:type="dcterms:W3CDTF">2024-05-26T23:44:18Z</dcterms:created>
  <dcterms:modified xsi:type="dcterms:W3CDTF">2024-06-02T23:58:37Z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B581A456E3ED896798E34B668ACF1622_42</vt:lpwstr>
  </property>
  <property fmtid="{D5CDD505-2E9C-101B-9397-08002B2CF9AE}" pid="3" name="KSOProductBuildVer">
    <vt:lpwstr>2052-6.7.1.8828</vt:lpwstr>
  </property>
</Properties>
</file>